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11" r:id="rId3"/>
    <p:sldId id="331" r:id="rId4"/>
    <p:sldId id="326" r:id="rId5"/>
    <p:sldId id="328" r:id="rId6"/>
    <p:sldId id="329" r:id="rId7"/>
    <p:sldId id="314" r:id="rId8"/>
    <p:sldId id="312" r:id="rId9"/>
    <p:sldId id="330" r:id="rId10"/>
    <p:sldId id="315" r:id="rId11"/>
    <p:sldId id="316" r:id="rId12"/>
    <p:sldId id="332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25" r:id="rId29"/>
    <p:sldId id="344" r:id="rId30"/>
    <p:sldId id="354" r:id="rId31"/>
    <p:sldId id="353" r:id="rId32"/>
    <p:sldId id="355" r:id="rId33"/>
    <p:sldId id="356" r:id="rId34"/>
    <p:sldId id="358" r:id="rId35"/>
    <p:sldId id="357" r:id="rId36"/>
    <p:sldId id="359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64" r:id="rId45"/>
    <p:sldId id="361" r:id="rId46"/>
    <p:sldId id="362" r:id="rId47"/>
    <p:sldId id="363" r:id="rId48"/>
    <p:sldId id="36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D60C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114" d="100"/>
          <a:sy n="114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5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0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5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0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92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7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17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5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5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7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3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iqi-ios/WebBasedPsychologyProgram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335" y="130553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21335" y="799625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781" y="279088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9051" y="1323732"/>
            <a:ext cx="6638193" cy="4659104"/>
            <a:chOff x="198205" y="1345766"/>
            <a:chExt cx="6638193" cy="4659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05" y="1345766"/>
              <a:ext cx="6638192" cy="4659104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5615660" y="1453845"/>
              <a:ext cx="1220738" cy="6362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1110" y="1062216"/>
            <a:ext cx="8343531" cy="5462551"/>
            <a:chOff x="3104155" y="863863"/>
            <a:chExt cx="8343531" cy="5462551"/>
          </a:xfrm>
        </p:grpSpPr>
        <p:grpSp>
          <p:nvGrpSpPr>
            <p:cNvPr id="33" name="组合 32"/>
            <p:cNvGrpSpPr/>
            <p:nvPr/>
          </p:nvGrpSpPr>
          <p:grpSpPr>
            <a:xfrm>
              <a:off x="3104155" y="863863"/>
              <a:ext cx="8343531" cy="5462551"/>
              <a:chOff x="2862836" y="2403093"/>
              <a:chExt cx="8343531" cy="5462551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836" y="2403093"/>
                <a:ext cx="8343531" cy="5462551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3246586" y="4096965"/>
                <a:ext cx="1561605" cy="431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09029" y="6652626"/>
                <a:ext cx="6097338" cy="11310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621106" y="6971995"/>
                <a:ext cx="1561605" cy="82541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5388702" y="2787072"/>
              <a:ext cx="1561605" cy="431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7934" y="797462"/>
            <a:ext cx="7401958" cy="5992061"/>
            <a:chOff x="332921" y="3861969"/>
            <a:chExt cx="7401958" cy="599206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" y="3861969"/>
              <a:ext cx="7401958" cy="5992061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577788" y="8159527"/>
              <a:ext cx="3649723" cy="1642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46668" y="1873727"/>
            <a:ext cx="6278529" cy="4384454"/>
            <a:chOff x="5289088" y="2262479"/>
            <a:chExt cx="6278529" cy="43844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" t="-196" r="653"/>
            <a:stretch>
              <a:fillRect/>
            </a:stretch>
          </p:blipFill>
          <p:spPr>
            <a:xfrm>
              <a:off x="5289088" y="2262479"/>
              <a:ext cx="6278529" cy="438445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850693" y="3612995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脚本编辑区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33379" y="3612995"/>
              <a:ext cx="1545771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对象浏览区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16107" y="5247662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程序互动</a:t>
              </a:r>
              <a:r>
                <a: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960" y="251982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68960" y="921054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915" y="42863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852" y="1791581"/>
            <a:ext cx="10699901" cy="4254491"/>
            <a:chOff x="925551" y="2564781"/>
            <a:chExt cx="10783229" cy="3925229"/>
          </a:xfrm>
        </p:grpSpPr>
        <p:sp>
          <p:nvSpPr>
            <p:cNvPr id="2" name="圆角矩形 1"/>
            <p:cNvSpPr/>
            <p:nvPr/>
          </p:nvSpPr>
          <p:spPr>
            <a:xfrm>
              <a:off x="925551" y="2564781"/>
              <a:ext cx="10783229" cy="392522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82753" y="2653991"/>
              <a:ext cx="6903298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定义一系列区块的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呈现顺序与反应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605775" y="3204866"/>
              <a:ext cx="10103005" cy="328514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47749" y="3294076"/>
              <a:ext cx="6200561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区块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定义一系列试次的呈现顺序与反应逻辑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74849" y="3755741"/>
              <a:ext cx="9433931" cy="2734269"/>
            </a:xfrm>
            <a:prstGeom prst="roundRect">
              <a:avLst/>
            </a:prstGeom>
            <a:solidFill>
              <a:srgbClr val="306A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81344" y="3834898"/>
              <a:ext cx="6543303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Trial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试次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定义一系列刺激对象呈现的时序与反应逻辑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966224" y="4375720"/>
              <a:ext cx="8742556" cy="211429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8641" y="4433720"/>
              <a:ext cx="6845140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Stimulus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刺激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定义文件格式：大小、位置、颜色等属性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847171" y="5018049"/>
              <a:ext cx="7861609" cy="1471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10253" y="5053699"/>
              <a:ext cx="4030962" cy="36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Items (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定义文件列表与索引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1868" y="3931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298" y="173828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239298" y="842900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7803" y="553976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 </a:t>
            </a:r>
            <a:r>
              <a:rPr lang="zh-CN" altLang="en-US" sz="3200" b="1" noProof="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比较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7194" y="1593301"/>
            <a:ext cx="4702629" cy="4572000"/>
            <a:chOff x="588014" y="1713034"/>
            <a:chExt cx="4702629" cy="457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88014" y="1713034"/>
              <a:ext cx="4702629" cy="4572000"/>
              <a:chOff x="588014" y="1713034"/>
              <a:chExt cx="4702629" cy="4572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8014" y="1713034"/>
                <a:ext cx="4702629" cy="457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50976" y="2037359"/>
                <a:ext cx="382175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 对象名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110" y="4094763"/>
                <a:ext cx="3855623" cy="167510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781168" y="5844127"/>
              <a:ext cx="2127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Inquisit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67455" y="196872"/>
            <a:ext cx="4702629" cy="6464255"/>
            <a:chOff x="7058918" y="192576"/>
            <a:chExt cx="4702629" cy="6464255"/>
          </a:xfrm>
        </p:grpSpPr>
        <p:sp>
          <p:nvSpPr>
            <p:cNvPr id="14" name="矩形 13"/>
            <p:cNvSpPr/>
            <p:nvPr/>
          </p:nvSpPr>
          <p:spPr>
            <a:xfrm>
              <a:off x="7058918" y="192576"/>
              <a:ext cx="4702629" cy="64642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207" y="6178971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26" y="3767271"/>
              <a:ext cx="3858163" cy="233395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453230" y="381934"/>
              <a:ext cx="3821757" cy="32624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&lt;style&gt;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.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类别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{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	…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N: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;}</a:t>
              </a: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&lt;/style&gt;</a:t>
              </a:r>
            </a:p>
            <a:p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class=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类别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B&gt;…&lt;/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7770" y="37211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6230" y="127747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9779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693" y="2093669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任务描述</a:t>
            </a:r>
            <a:r>
              <a:rPr lang="zh-CN" altLang="en-US" sz="2400" dirty="0">
                <a:solidFill>
                  <a:schemeClr val="bg1"/>
                </a:solidFill>
              </a:rPr>
              <a:t>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实验程序刻画</a:t>
            </a:r>
            <a:r>
              <a:rPr lang="zh-CN" altLang="en-US" sz="2400" dirty="0">
                <a:solidFill>
                  <a:schemeClr val="bg1"/>
                </a:solidFill>
              </a:rPr>
              <a:t>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6266" y="1281942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6299" y="1215951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9340" y="1261919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841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3330" y="1930992"/>
            <a:ext cx="11296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内容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(4 items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item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02615" y="2928607"/>
            <a:ext cx="10894742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让我们一起来编写第一个</a:t>
            </a:r>
            <a:r>
              <a:rPr lang="en-US" altLang="zh-CN" sz="4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Inquisit</a:t>
            </a: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程序吧！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133063" y="419248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82751" y="419248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</a:p>
        </p:txBody>
      </p:sp>
      <p:sp>
        <p:nvSpPr>
          <p:cNvPr id="6" name="矩形 5"/>
          <p:cNvSpPr/>
          <p:nvPr/>
        </p:nvSpPr>
        <p:spPr>
          <a:xfrm>
            <a:off x="3053576" y="258782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基于互联网的心理学实验编程</a:t>
            </a:r>
          </a:p>
        </p:txBody>
      </p:sp>
      <p:sp>
        <p:nvSpPr>
          <p:cNvPr id="9" name="下箭头 8"/>
          <p:cNvSpPr/>
          <p:nvPr/>
        </p:nvSpPr>
        <p:spPr>
          <a:xfrm>
            <a:off x="2780139" y="277627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539976" y="277627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74526" y="463853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274525" y="544885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152" y="611049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2680" y="611049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4645" y="55718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静态网页编程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HTML+CSS+JS</a:t>
            </a:r>
          </a:p>
        </p:txBody>
      </p:sp>
      <p:sp>
        <p:nvSpPr>
          <p:cNvPr id="17" name="右箭头 16"/>
          <p:cNvSpPr/>
          <p:nvPr/>
        </p:nvSpPr>
        <p:spPr>
          <a:xfrm rot="16200000">
            <a:off x="5829935" y="2018665"/>
            <a:ext cx="748030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bldLvl="0" animBg="1"/>
      <p:bldP spid="11" grpId="0" animBg="1"/>
      <p:bldP spid="10" grpId="0" animBg="1"/>
      <p:bldP spid="14" grpId="0" animBg="1"/>
      <p:bldP spid="13" grpId="0"/>
      <p:bldP spid="16" grpId="0"/>
      <p:bldP spid="15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280779"/>
            <a:ext cx="10688097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请将左数和右手的食指分别放在键盘的“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键和“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键上；在屏幕的中央会随机出现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1~8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之间的数字，请判断数的奇偶；如果是奇数（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1,3,5,7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键，如果是偶数（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2,4,6,8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any&gt;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请按任意键开始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62059"/>
            <a:ext cx="10688097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3104552"/>
            <a:ext cx="3671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687179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23127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3296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61152" y="1927941"/>
            <a:ext cx="84308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Help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solidFill>
                  <a:srgbClr val="FF0000"/>
                </a:solidFill>
              </a:rPr>
              <a:t>参考丰富的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代码库</a:t>
            </a:r>
          </a:p>
          <a:p>
            <a:pPr lvl="1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https://www.millisecond.com/download/library/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143854" y="1897153"/>
            <a:ext cx="7221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补充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扩展</a:t>
            </a:r>
            <a:endParaRPr lang="en-US" altLang="zh-CN" sz="3600" b="1" dirty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：一个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强大的版本控制工具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5644" y="4453301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19" y="5634506"/>
            <a:ext cx="147658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03059" y="32166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账号并登录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网站注册账号（</a:t>
            </a:r>
            <a:r>
              <a:rPr lang="en-US" altLang="zh-CN" sz="2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，选择免费账户即可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关键概念</a:t>
            </a:r>
            <a:endParaRPr lang="en-US" altLang="zh-CN" sz="200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(Repository)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：通常我们为一个单独的项目建立一个仓库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(Branch)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：默认分支为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master(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；当需要修改项目内容，可建立一个新的分支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(Pull request)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：向主分支发出请求：将当前修改内容加入主分支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Merge):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将其它分支修改的内容合并到主分支（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87" y="3026070"/>
            <a:ext cx="3408211" cy="3084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0" y="3026070"/>
            <a:ext cx="5204755" cy="24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03059" y="1038531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1.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仓库（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Repository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724" y="6110652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sp>
        <p:nvSpPr>
          <p:cNvPr id="2" name="矩形 1"/>
          <p:cNvSpPr/>
          <p:nvPr/>
        </p:nvSpPr>
        <p:spPr>
          <a:xfrm>
            <a:off x="452287" y="1577531"/>
            <a:ext cx="555793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主页右上角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号，</a:t>
            </a:r>
            <a:r>
              <a:rPr lang="zh-CN" altLang="en-US" dirty="0" smtClean="0">
                <a:solidFill>
                  <a:schemeClr val="bg1"/>
                </a:solidFill>
              </a:rPr>
              <a:t>选择</a:t>
            </a:r>
            <a:r>
              <a:rPr lang="en-US" altLang="zh-CN" b="1" dirty="0" smtClean="0">
                <a:solidFill>
                  <a:schemeClr val="bg1"/>
                </a:solidFill>
              </a:rPr>
              <a:t>New Repository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命名你的仓库为：</a:t>
            </a:r>
            <a:r>
              <a:rPr lang="en-US" altLang="zh-CN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写一段简单的介绍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选择：</a:t>
            </a:r>
            <a:r>
              <a:rPr lang="en-US" altLang="zh-CN" b="1" dirty="0" smtClean="0">
                <a:solidFill>
                  <a:schemeClr val="bg1"/>
                </a:solidFill>
              </a:rPr>
              <a:t>Initialize this repository with a README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Create repository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91" y="1038531"/>
            <a:ext cx="6009116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765318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8040" y="1684243"/>
            <a:ext cx="9927718" cy="46628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分支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Branching </a:t>
            </a:r>
            <a:r>
              <a:rPr lang="en-US" altLang="zh-CN" dirty="0">
                <a:solidFill>
                  <a:schemeClr val="bg1"/>
                </a:solidFill>
              </a:rPr>
              <a:t>is the way to work on different versions of a repository at one time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默认分支：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创建其它分支的目的：</a:t>
            </a:r>
            <a:r>
              <a:rPr lang="zh-CN" altLang="en-US" dirty="0" smtClean="0">
                <a:solidFill>
                  <a:schemeClr val="bg1"/>
                </a:solidFill>
              </a:rPr>
              <a:t>进行不同版本的测试和内容编辑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</a:rPr>
              <a:t>创建其它</a:t>
            </a:r>
            <a:r>
              <a:rPr lang="zh-CN" altLang="en-US" b="1" dirty="0" smtClean="0">
                <a:solidFill>
                  <a:schemeClr val="bg1"/>
                </a:solidFill>
              </a:rPr>
              <a:t>分支时</a:t>
            </a:r>
            <a:r>
              <a:rPr lang="zh-CN" altLang="en-US" dirty="0" smtClean="0">
                <a:solidFill>
                  <a:schemeClr val="bg1"/>
                </a:solidFill>
              </a:rPr>
              <a:t>：是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当前版本的一个拷贝，之后在其它分支的编辑与主分支互不影响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原理</a:t>
            </a:r>
            <a:r>
              <a:rPr lang="zh-CN" altLang="en-US" dirty="0" smtClean="0">
                <a:solidFill>
                  <a:schemeClr val="bg1"/>
                </a:solidFill>
              </a:rPr>
              <a:t>类似于：我们经常为同一文档的不同版本分别进行存档：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bg1"/>
                </a:solidFill>
              </a:rPr>
              <a:t>当我们</a:t>
            </a:r>
            <a:r>
              <a:rPr lang="zh-CN" altLang="en-US" b="1" dirty="0" smtClean="0">
                <a:solidFill>
                  <a:schemeClr val="bg1"/>
                </a:solidFill>
              </a:rPr>
              <a:t>确定当前分支的更改内容是合理的</a:t>
            </a:r>
            <a:r>
              <a:rPr lang="zh-CN" altLang="en-US" dirty="0" smtClean="0">
                <a:solidFill>
                  <a:schemeClr val="bg1"/>
                </a:solidFill>
              </a:rPr>
              <a:t>之后，则选择合并（</a:t>
            </a:r>
            <a:r>
              <a:rPr lang="en-US" altLang="zh-CN" dirty="0" smtClean="0">
                <a:solidFill>
                  <a:schemeClr val="bg1"/>
                </a:solidFill>
              </a:rPr>
              <a:t>merge</a:t>
            </a:r>
            <a:r>
              <a:rPr lang="zh-CN" altLang="en-US" dirty="0" smtClean="0">
                <a:solidFill>
                  <a:schemeClr val="bg1"/>
                </a:solidFill>
              </a:rPr>
              <a:t>）进主分支（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），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从而完成对内容的更新。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3" y="4025902"/>
            <a:ext cx="2848373" cy="924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41366" y="122698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</a:rPr>
              <a:t>分支是做什么的？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45897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进入刚才创建的仓库</a:t>
            </a:r>
            <a:r>
              <a:rPr lang="en-US" altLang="zh-CN" b="1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单击正上方 </a:t>
            </a:r>
            <a:r>
              <a:rPr lang="en-US" altLang="zh-CN" b="1" dirty="0" smtClean="0">
                <a:solidFill>
                  <a:schemeClr val="bg1"/>
                </a:solidFill>
              </a:rPr>
              <a:t>Branch : master </a:t>
            </a:r>
            <a:r>
              <a:rPr lang="zh-CN" altLang="en-US" dirty="0" smtClean="0">
                <a:solidFill>
                  <a:schemeClr val="bg1"/>
                </a:solidFill>
              </a:rPr>
              <a:t>的下拉选项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敲入新分支的名字：</a:t>
            </a:r>
            <a:r>
              <a:rPr lang="en-US" altLang="zh-CN" b="1" dirty="0" smtClean="0">
                <a:solidFill>
                  <a:schemeClr val="bg1"/>
                </a:solidFill>
              </a:rPr>
              <a:t>readme-edits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branch </a:t>
            </a:r>
            <a:r>
              <a:rPr lang="zh-CN" altLang="en-US" dirty="0" smtClean="0">
                <a:solidFill>
                  <a:schemeClr val="bg1"/>
                </a:solidFill>
              </a:rPr>
              <a:t>蓝色按钮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现在你就拥有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两个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了！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78" y="1642693"/>
            <a:ext cx="6541636" cy="43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改变仓库内容并提交（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Commits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697338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提交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commits) :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即保存你在</a:t>
            </a:r>
            <a:r>
              <a:rPr lang="en-US" altLang="zh-CN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仓库中的修改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每次进行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建议写清楚修改说明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单击进入</a:t>
            </a:r>
            <a:r>
              <a:rPr lang="en-US" altLang="zh-CN" dirty="0" smtClean="0">
                <a:solidFill>
                  <a:schemeClr val="bg1"/>
                </a:solidFill>
              </a:rPr>
              <a:t>readme-edits</a:t>
            </a:r>
            <a:r>
              <a:rPr lang="zh-CN" altLang="en-US" dirty="0" smtClean="0">
                <a:solidFill>
                  <a:schemeClr val="bg1"/>
                </a:solidFill>
              </a:rPr>
              <a:t>分支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smtClean="0">
                <a:solidFill>
                  <a:schemeClr val="bg1"/>
                </a:solidFill>
              </a:rPr>
              <a:t>Readme.md</a:t>
            </a:r>
            <a:r>
              <a:rPr lang="zh-CN" altLang="en-US" dirty="0" smtClean="0">
                <a:solidFill>
                  <a:schemeClr val="bg1"/>
                </a:solidFill>
              </a:rPr>
              <a:t>文件（</a:t>
            </a:r>
            <a:r>
              <a:rPr lang="en-US" altLang="zh-CN" dirty="0" smtClean="0">
                <a:solidFill>
                  <a:schemeClr val="bg1"/>
                </a:solidFill>
              </a:rPr>
              <a:t>md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</a:rPr>
              <a:t>markdown</a:t>
            </a:r>
            <a:r>
              <a:rPr lang="zh-CN" altLang="en-US" dirty="0" smtClean="0">
                <a:solidFill>
                  <a:schemeClr val="bg1"/>
                </a:solidFill>
              </a:rPr>
              <a:t>格式文本）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单击文件框右上角       图标进行内容编辑（比如添加一行文字）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Commit changes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分支里的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文件内容已经和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分支中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文件的内容不一样了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9" y="3733778"/>
            <a:ext cx="323895" cy="304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25" y="374895"/>
            <a:ext cx="4409298" cy="61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1972" y="978350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打开合并请求（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Pull and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72" y="1312260"/>
            <a:ext cx="699422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request: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heart of collaboration on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作用：显示当前两个分支内容差别（如组员审核修改是否合理）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当你提交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(Commit)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修改之后，则可以进行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选项卡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</a:rPr>
              <a:t>绿色按钮：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 pull </a:t>
            </a:r>
            <a:r>
              <a:rPr lang="en-US" altLang="zh-CN" b="1" dirty="0" smtClean="0">
                <a:solidFill>
                  <a:schemeClr val="bg1"/>
                </a:solidFill>
              </a:rPr>
              <a:t>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Comparing changes</a:t>
            </a:r>
            <a:r>
              <a:rPr lang="zh-CN" altLang="en-US" dirty="0" smtClean="0">
                <a:solidFill>
                  <a:schemeClr val="bg1"/>
                </a:solidFill>
              </a:rPr>
              <a:t>区域，</a:t>
            </a:r>
            <a:r>
              <a:rPr lang="zh-CN" altLang="en-US" b="1" dirty="0" smtClean="0">
                <a:solidFill>
                  <a:schemeClr val="bg1"/>
                </a:solidFill>
              </a:rPr>
              <a:t>选择待比较的两个分支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添加 对于本次</a:t>
            </a:r>
            <a:r>
              <a:rPr lang="en-US" altLang="zh-CN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的说明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748" y="97971"/>
            <a:ext cx="5349252" cy="2222424"/>
            <a:chOff x="6842748" y="97971"/>
            <a:chExt cx="5349252" cy="22224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48" y="97971"/>
              <a:ext cx="5281378" cy="222242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0975360" y="17798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1070" y="2539480"/>
            <a:ext cx="5689476" cy="4033157"/>
            <a:chOff x="6461070" y="2539480"/>
            <a:chExt cx="5689476" cy="40331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70" y="2539480"/>
              <a:ext cx="5689476" cy="4033157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545142" y="3507477"/>
              <a:ext cx="1978371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1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1200" y="1313786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5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执行合并请求（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Merge your pull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548" y="1802117"/>
            <a:ext cx="689163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最后一步：将对于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分支的修改合并到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Merge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Confirm merge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Delete branch</a:t>
            </a:r>
            <a:r>
              <a:rPr lang="zh-CN" altLang="en-US" dirty="0" smtClean="0">
                <a:solidFill>
                  <a:schemeClr val="bg1"/>
                </a:solidFill>
              </a:rPr>
              <a:t>按钮：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现在</a:t>
            </a:r>
            <a:r>
              <a:rPr lang="zh-CN" altLang="en-US" dirty="0">
                <a:solidFill>
                  <a:schemeClr val="bg1"/>
                </a:solidFill>
              </a:rPr>
              <a:t>可以删掉 </a:t>
            </a:r>
            <a:r>
              <a:rPr lang="en-US" altLang="zh-CN" dirty="0">
                <a:solidFill>
                  <a:schemeClr val="bg1"/>
                </a:solidFill>
              </a:rPr>
              <a:t>readme-edits</a:t>
            </a:r>
            <a:r>
              <a:rPr lang="zh-CN" altLang="en-US" dirty="0">
                <a:solidFill>
                  <a:schemeClr val="bg1"/>
                </a:solidFill>
              </a:rPr>
              <a:t>分支了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r>
              <a:rPr lang="zh-CN" altLang="en-US" dirty="0">
                <a:solidFill>
                  <a:schemeClr val="bg1"/>
                </a:solidFill>
              </a:rPr>
              <a:t>它的使命已经完成啦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3104" y="2392089"/>
            <a:ext cx="5515755" cy="3961761"/>
            <a:chOff x="6453104" y="2392089"/>
            <a:chExt cx="5515755" cy="396176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04" y="2392089"/>
              <a:ext cx="5515755" cy="3961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椭圆 12"/>
            <p:cNvSpPr/>
            <p:nvPr/>
          </p:nvSpPr>
          <p:spPr>
            <a:xfrm>
              <a:off x="7292178" y="57905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2243" y="2621243"/>
            <a:ext cx="5300552" cy="3527523"/>
            <a:chOff x="4882243" y="2621243"/>
            <a:chExt cx="5300552" cy="35275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243" y="2621243"/>
              <a:ext cx="5300552" cy="3527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椭圆 11"/>
            <p:cNvSpPr/>
            <p:nvPr/>
          </p:nvSpPr>
          <p:spPr>
            <a:xfrm>
              <a:off x="8966155" y="55619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611800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创建一个分支（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Create a Branch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3" y="1141498"/>
            <a:ext cx="8676018" cy="3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529134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STEP2.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提交修改（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 err="1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Commits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85437"/>
            <a:ext cx="8676018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399529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STEP3. 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合并请求（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Open a 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Pull Request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018071"/>
            <a:ext cx="8786829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9525" y="-38100"/>
            <a:ext cx="12374245" cy="1014095"/>
          </a:xfrm>
          <a:ln>
            <a:noFill/>
          </a:ln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html, CSS, Javascript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基本语法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372735" y="2968625"/>
            <a:ext cx="160909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html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直接箭头连接符 67"/>
          <p:cNvCxnSpPr>
            <a:stCxn id="18" idx="2"/>
            <a:endCxn id="34" idx="0"/>
          </p:cNvCxnSpPr>
          <p:nvPr/>
        </p:nvCxnSpPr>
        <p:spPr>
          <a:xfrm>
            <a:off x="6177280" y="3659505"/>
            <a:ext cx="0" cy="605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841750" y="985520"/>
            <a:ext cx="1160145" cy="54483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62705" y="2421890"/>
            <a:ext cx="1160145" cy="5549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属性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99310" y="1747520"/>
            <a:ext cx="1609090" cy="1898650"/>
            <a:chOff x="15345" y="3029"/>
            <a:chExt cx="2534" cy="2990"/>
          </a:xfrm>
        </p:grpSpPr>
        <p:sp>
          <p:nvSpPr>
            <p:cNvPr id="21" name="圆角矩形 20"/>
            <p:cNvSpPr/>
            <p:nvPr/>
          </p:nvSpPr>
          <p:spPr>
            <a:xfrm>
              <a:off x="15345" y="3029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n-ea"/>
                </a:rPr>
                <a:t>id</a:t>
              </a:r>
              <a:endParaRPr lang="en-US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345" y="4102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class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345" y="5145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style</a:t>
              </a: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925955" y="975995"/>
            <a:ext cx="178244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&lt;p&gt;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段落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&lt;/p&gt;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373370" y="1805940"/>
            <a:ext cx="1608455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元素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3370" y="4265295"/>
            <a:ext cx="1607820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页面</a:t>
            </a: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679825" y="1236980"/>
            <a:ext cx="16192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680460" y="2033270"/>
            <a:ext cx="705485" cy="1336675"/>
            <a:chOff x="3924" y="3202"/>
            <a:chExt cx="1111" cy="2105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925" y="3216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3" y="3202"/>
              <a:ext cx="2" cy="6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4385945" y="2981325"/>
            <a:ext cx="1270" cy="388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060450" y="5102860"/>
            <a:ext cx="2693670" cy="1657350"/>
            <a:chOff x="13884" y="2294"/>
            <a:chExt cx="5957" cy="2610"/>
          </a:xfrm>
        </p:grpSpPr>
        <p:sp>
          <p:nvSpPr>
            <p:cNvPr id="46" name="圆角矩形 45"/>
            <p:cNvSpPr/>
            <p:nvPr/>
          </p:nvSpPr>
          <p:spPr>
            <a:xfrm>
              <a:off x="13884" y="2294"/>
              <a:ext cx="5957" cy="160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&lt;div&gt; &lt;p&gt; &lt;img&gt; &lt;h1&gt;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&lt;a&gt; 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&lt;botton&gt; &lt;form&gt;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6720" y="4030"/>
              <a:ext cx="3007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&lt;script&gt;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63975" y="3769995"/>
            <a:ext cx="1159510" cy="1236345"/>
            <a:chOff x="15345" y="3029"/>
            <a:chExt cx="3007" cy="1947"/>
          </a:xfrm>
        </p:grpSpPr>
        <p:sp>
          <p:nvSpPr>
            <p:cNvPr id="52" name="圆角矩形 51"/>
            <p:cNvSpPr/>
            <p:nvPr/>
          </p:nvSpPr>
          <p:spPr>
            <a:xfrm>
              <a:off x="15345" y="3029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&lt;head&gt;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5345" y="4102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&lt;body&gt;</a:t>
              </a: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1127125" y="3769995"/>
            <a:ext cx="261556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&lt;title&gt; &lt;meta&gt; &lt;link&gt;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94828" y="4428490"/>
            <a:ext cx="1359722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&lt;style&gt;</a:t>
            </a:r>
          </a:p>
        </p:txBody>
      </p:sp>
      <p:cxnSp>
        <p:nvCxnSpPr>
          <p:cNvPr id="57" name="直接箭头连接符 56"/>
          <p:cNvCxnSpPr>
            <a:stCxn id="18" idx="0"/>
            <a:endCxn id="33" idx="2"/>
          </p:cNvCxnSpPr>
          <p:nvPr/>
        </p:nvCxnSpPr>
        <p:spPr>
          <a:xfrm flipV="1">
            <a:off x="6177280" y="2360930"/>
            <a:ext cx="635" cy="60769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012690" y="1233805"/>
            <a:ext cx="715645" cy="1348105"/>
            <a:chOff x="3924" y="3184"/>
            <a:chExt cx="1127" cy="2123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050" y="3202"/>
              <a:ext cx="1" cy="8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H="1">
            <a:off x="5716905" y="2373630"/>
            <a:ext cx="635" cy="207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022850" y="4027170"/>
            <a:ext cx="704850" cy="704850"/>
            <a:chOff x="3941" y="3184"/>
            <a:chExt cx="1110" cy="1110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58" y="4289"/>
              <a:ext cx="514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047" y="3202"/>
              <a:ext cx="4" cy="3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7357745" y="2983865"/>
            <a:ext cx="1609090" cy="690880"/>
          </a:xfrm>
          <a:prstGeom prst="roundRect">
            <a:avLst/>
          </a:prstGeom>
          <a:solidFill>
            <a:srgbClr val="B7402A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7228840" y="5153025"/>
            <a:ext cx="1873885" cy="12655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内联样式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内部样式表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外部引用文件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7225030" y="746125"/>
            <a:ext cx="1873885" cy="8756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布局、颜色</a:t>
            </a: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大小、风格</a:t>
            </a:r>
          </a:p>
        </p:txBody>
      </p:sp>
      <p:cxnSp>
        <p:nvCxnSpPr>
          <p:cNvPr id="84" name="直接箭头连接符 83"/>
          <p:cNvCxnSpPr>
            <a:stCxn id="80" idx="0"/>
            <a:endCxn id="86" idx="2"/>
          </p:cNvCxnSpPr>
          <p:nvPr/>
        </p:nvCxnSpPr>
        <p:spPr>
          <a:xfrm flipV="1">
            <a:off x="8162290" y="2395855"/>
            <a:ext cx="3175" cy="5880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88" idx="0"/>
          </p:cNvCxnSpPr>
          <p:nvPr/>
        </p:nvCxnSpPr>
        <p:spPr>
          <a:xfrm>
            <a:off x="8164830" y="3672205"/>
            <a:ext cx="635" cy="6051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7360920" y="1840865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定义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360920" y="4277360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三种方式</a:t>
            </a:r>
          </a:p>
        </p:txBody>
      </p:sp>
      <p:cxnSp>
        <p:nvCxnSpPr>
          <p:cNvPr id="89" name="直接连接符 88"/>
          <p:cNvCxnSpPr>
            <a:stCxn id="86" idx="0"/>
            <a:endCxn id="83" idx="2"/>
          </p:cNvCxnSpPr>
          <p:nvPr/>
        </p:nvCxnSpPr>
        <p:spPr>
          <a:xfrm flipH="1" flipV="1">
            <a:off x="8162290" y="1621790"/>
            <a:ext cx="3175" cy="2190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88" idx="2"/>
            <a:endCxn id="82" idx="0"/>
          </p:cNvCxnSpPr>
          <p:nvPr/>
        </p:nvCxnSpPr>
        <p:spPr>
          <a:xfrm>
            <a:off x="8175625" y="4832350"/>
            <a:ext cx="635" cy="320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101"/>
          <p:cNvSpPr/>
          <p:nvPr/>
        </p:nvSpPr>
        <p:spPr>
          <a:xfrm>
            <a:off x="9314815" y="3001010"/>
            <a:ext cx="1609090" cy="690880"/>
          </a:xfrm>
          <a:prstGeom prst="roundRect">
            <a:avLst/>
          </a:prstGeom>
          <a:solidFill>
            <a:srgbClr val="19A382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cxnSp>
        <p:nvCxnSpPr>
          <p:cNvPr id="107" name="直接箭头连接符 106"/>
          <p:cNvCxnSpPr>
            <a:stCxn id="102" idx="2"/>
            <a:endCxn id="108" idx="0"/>
          </p:cNvCxnSpPr>
          <p:nvPr/>
        </p:nvCxnSpPr>
        <p:spPr>
          <a:xfrm>
            <a:off x="10119360" y="3691890"/>
            <a:ext cx="10160" cy="57277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9324975" y="4264660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  <a:sym typeface="+mn-ea"/>
              </a:rPr>
              <a:t>Jquery</a:t>
            </a:r>
          </a:p>
        </p:txBody>
      </p:sp>
      <p:cxnSp>
        <p:nvCxnSpPr>
          <p:cNvPr id="109" name="直接箭头连接符 108"/>
          <p:cNvCxnSpPr>
            <a:stCxn id="102" idx="0"/>
            <a:endCxn id="110" idx="2"/>
          </p:cNvCxnSpPr>
          <p:nvPr/>
        </p:nvCxnSpPr>
        <p:spPr>
          <a:xfrm flipH="1" flipV="1">
            <a:off x="10118090" y="2411095"/>
            <a:ext cx="1270" cy="5899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9313545" y="1856105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定义、触发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26" grpId="0" animBg="1"/>
      <p:bldP spid="33" grpId="0" animBg="1"/>
      <p:bldP spid="34" grpId="0" animBg="1"/>
      <p:bldP spid="55" grpId="0" animBg="1"/>
      <p:bldP spid="56" grpId="0" animBg="1"/>
      <p:bldP spid="80" grpId="0" animBg="1"/>
      <p:bldP spid="82" grpId="0" animBg="1"/>
      <p:bldP spid="83" grpId="0" animBg="1"/>
      <p:bldP spid="86" grpId="0" animBg="1"/>
      <p:bldP spid="88" grpId="0" animBg="1"/>
      <p:bldP spid="102" grpId="0" animBg="1"/>
      <p:bldP spid="108" grpId="0" animBg="1"/>
      <p:bldP spid="1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456258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STEP4.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讨论并检查你的代码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Discuss and Review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13816"/>
            <a:ext cx="8786829" cy="30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24136" y="4557401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STEP5.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合并前的测试（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Deploy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22518"/>
            <a:ext cx="8905611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12522" y="4534995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STEP6.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合并到</a:t>
            </a:r>
            <a:r>
              <a:rPr lang="en-US" altLang="zh-CN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Merge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2" y="1145093"/>
            <a:ext cx="8866880" cy="30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5450" y="1090528"/>
            <a:ext cx="117281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如何同步课程项目到自己的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账号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”课程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项目仓库到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自己的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课程项目链接：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github.com/liqiqi-ios/WebBasedPsychologyProgram.git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登录自己的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账号，并打开以上课程项目链接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单击右上角，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Folk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图标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发现自己的主页成功出现了课程项目当前版本的仓库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0429" y="1"/>
            <a:ext cx="5541571" cy="2334986"/>
            <a:chOff x="6650429" y="1"/>
            <a:chExt cx="5541571" cy="23349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0"/>
            <a:stretch/>
          </p:blipFill>
          <p:spPr>
            <a:xfrm>
              <a:off x="6650429" y="1"/>
              <a:ext cx="5541571" cy="2334986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1608254" y="245320"/>
              <a:ext cx="478020" cy="3957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0" y="3547570"/>
            <a:ext cx="5432372" cy="25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1778" y="886421"/>
            <a:ext cx="11728186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Step2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路径的内容与自己</a:t>
            </a:r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仓库的差别，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进行更新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requests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Comparing 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base 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选择自己的当前仓库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head </a:t>
            </a: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课程更新后的仓库</a:t>
            </a:r>
            <a:endParaRPr lang="en-US" altLang="zh-CN" dirty="0" smtClean="0">
              <a:solidFill>
                <a:srgbClr val="4DD60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Confirm merge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查看自己的仓库：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发现更新的课程内容成功同步过来！</a:t>
            </a:r>
            <a:endParaRPr lang="en-US" altLang="zh-CN" dirty="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5871" y="6222342"/>
            <a:ext cx="598442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在团队合作开发项目时，可以向你所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Folk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提出 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你的更改合并到该项目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6" y="1497343"/>
            <a:ext cx="6849202" cy="44576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30174" y="2825414"/>
            <a:ext cx="5769797" cy="387570"/>
          </a:xfrm>
          <a:prstGeom prst="rect">
            <a:avLst/>
          </a:prstGeom>
          <a:solidFill>
            <a:srgbClr val="FF0000">
              <a:alpha val="12157"/>
            </a:srgbClr>
          </a:solidFill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8193" y="878343"/>
            <a:ext cx="11393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下载安装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https://desktop.github.com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），支持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登录自己的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账号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ile-&gt; Options -&gt; Sign in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克隆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主页的仓库到本地（即建立本地仓库）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 -&gt; Clone a repository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，选择要克隆到本地的仓库（项目）名称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" y="3340195"/>
            <a:ext cx="4714133" cy="334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26" y="3229450"/>
            <a:ext cx="3276200" cy="35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修改本地仓库文件（如修改文件内容或添加删除文件）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默认本地仓库路径：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Users\liqiqi\Documents\GitHub\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仓库名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删除仓库中原有的某个文件，如例子中的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txt</a:t>
            </a: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选项卡显示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个变化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右侧为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变化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详情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⑤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 to 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，提交修改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⑥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处产生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⑦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由本地仓库向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远程仓库同步成功！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25" y="154384"/>
            <a:ext cx="5159601" cy="195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49" y="2238922"/>
            <a:ext cx="6655074" cy="46190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0449" y="2785145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59449" y="355239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3944" y="5479200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1274" y="50449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对当前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添加说明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2338" y="6461311"/>
            <a:ext cx="1910861" cy="396689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" y="5191986"/>
            <a:ext cx="3419952" cy="647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16210" y="5293453"/>
            <a:ext cx="664553" cy="531908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⑧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同理，当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远程仓库内容发生改变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页面的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Fetch</a:t>
            </a:r>
            <a:r>
              <a:rPr kumimoji="0" lang="en-US" altLang="zh-CN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则出现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并显示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更新个数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及向下的箭头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则将远程仓库更新同步到本地仓库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（可进入本地文件夹进行查看）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2" y="1560352"/>
            <a:ext cx="7093161" cy="4957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276514" y="1746165"/>
            <a:ext cx="444616" cy="53564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69626" y="237061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表明远程仓库有一处更新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11430" y="-4445"/>
            <a:ext cx="12374245" cy="13258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上节回顾：应用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框架编写网页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836670" y="2758440"/>
            <a:ext cx="243967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引用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36295" y="156527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Step1. bootstrap CSS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36295" y="273113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Jquery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295" y="390969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bootstrap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36670" y="3877310"/>
            <a:ext cx="2439670" cy="690880"/>
          </a:xfrm>
          <a:prstGeom prst="roundRect">
            <a:avLst/>
          </a:prstGeom>
          <a:solidFill>
            <a:srgbClr val="19A382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06870" y="1919605"/>
            <a:ext cx="1943735" cy="850265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栅格布局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06870" y="3001645"/>
            <a:ext cx="1943735" cy="3147695"/>
            <a:chOff x="13318" y="4731"/>
            <a:chExt cx="4114" cy="4957"/>
          </a:xfrm>
          <a:solidFill>
            <a:srgbClr val="19A382">
              <a:alpha val="50000"/>
            </a:srgbClr>
          </a:solidFill>
        </p:grpSpPr>
        <p:sp>
          <p:nvSpPr>
            <p:cNvPr id="7" name="圆角矩形 6"/>
            <p:cNvSpPr/>
            <p:nvPr/>
          </p:nvSpPr>
          <p:spPr>
            <a:xfrm>
              <a:off x="13318" y="473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基本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元素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318" y="654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8" y="8350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事件</a:t>
              </a: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9090660" y="2811145"/>
            <a:ext cx="2318385" cy="13042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列表、表格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输入框、按钮、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图片、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文本域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090660" y="4218305"/>
            <a:ext cx="2318385" cy="12528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导航栏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下拉菜单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轮播图、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Hero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9705" y="1864995"/>
            <a:ext cx="2350135" cy="8318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固定布局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流式布局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702810" y="3457575"/>
            <a:ext cx="704215" cy="42989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41135" y="1650365"/>
            <a:ext cx="1139190" cy="17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541135" y="6395085"/>
            <a:ext cx="1127760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0"/>
          </p:cNvCxnSpPr>
          <p:nvPr/>
        </p:nvCxnSpPr>
        <p:spPr>
          <a:xfrm flipH="1" flipV="1">
            <a:off x="7672705" y="16338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656195" y="6135370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6540500" y="1656715"/>
            <a:ext cx="635" cy="47567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50605" y="234950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660130" y="3461385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660130" y="463169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622675" y="1298575"/>
            <a:ext cx="34290" cy="3694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167890" y="5001260"/>
            <a:ext cx="1454785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79320" y="1287145"/>
            <a:ext cx="1477645" cy="11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2179320" y="12909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2150745" y="475297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2" idx="1"/>
          </p:cNvCxnSpPr>
          <p:nvPr/>
        </p:nvCxnSpPr>
        <p:spPr>
          <a:xfrm flipV="1">
            <a:off x="3627755" y="3092450"/>
            <a:ext cx="208915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3"/>
          </p:cNvCxnSpPr>
          <p:nvPr/>
        </p:nvCxnSpPr>
        <p:spPr>
          <a:xfrm flipV="1">
            <a:off x="6276340" y="4210685"/>
            <a:ext cx="264160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 animBg="1"/>
      <p:bldP spid="4" grpId="0" animBg="1"/>
      <p:bldP spid="5" grpId="0" animBg="1"/>
      <p:bldP spid="6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Inquisit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基础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语言特点与优势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安装与激活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PART2：Inquisit基本语法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设计逻辑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基本语法结构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Inquisit</a:t>
            </a:r>
            <a:r>
              <a:rPr lang="zh-CN" altLang="en-US" sz="2400" b="1" dirty="0">
                <a:solidFill>
                  <a:schemeClr val="bg1"/>
                </a:solidFill>
              </a:rPr>
              <a:t>编程实例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奇偶判断任务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0799" y="119301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Why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0194" y="2059609"/>
            <a:ext cx="1108988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主要特点与功能：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设计、生成、运行实验和收集数据，方便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可以编制在线实验程序，通过网络加密进行数据收集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应用于心理测量和实验的广泛领域，尤其是</a:t>
            </a:r>
            <a:r>
              <a:rPr lang="en-US" altLang="zh-CN" sz="2000" b="1" dirty="0">
                <a:solidFill>
                  <a:schemeClr val="bg1"/>
                </a:solidFill>
              </a:rPr>
              <a:t>IAT</a:t>
            </a:r>
            <a:r>
              <a:rPr lang="zh-CN" altLang="en-US" sz="2000" b="1" dirty="0">
                <a:solidFill>
                  <a:schemeClr val="bg1"/>
                </a:solidFill>
              </a:rPr>
              <a:t>实验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有庞大的资源库，成熟的实验案例程序，稍加调整就能达到你的实验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需求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399183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399183"/>
            <a:ext cx="90636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公司开发的一款用于心理测量和实验的生成软件，通过调用已有的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73022" y="4493417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493417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rgbClr val="FF0000"/>
                </a:solidFill>
              </a:rPr>
              <a:t>Inquisit Lab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账号注册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：已经向每位同学邮箱发了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邀请链接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，打开链接即可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进行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密码设置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，并以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邮箱为用户名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进行登录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728" y="294148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728" y="1161670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①登录：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729" y="2165587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②下载：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0291" y="3223590"/>
            <a:ext cx="1027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安装包即可完成安装，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PKG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文件即可完成安装，安装完成后会跳出注册对话框。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0292" y="5770284"/>
            <a:ext cx="9063643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安心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享用你的正版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吧！</a:t>
            </a:r>
            <a:endParaRPr lang="zh-CN" altLang="en-US" sz="2400" u="sng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728" y="4247015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④激活：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804105"/>
            <a:ext cx="223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⑤使用：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0292" y="4228499"/>
            <a:ext cx="1051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在跳出的激活对话框中会出现对应的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，要求输入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。这个时候回到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网站页面，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将激活对话框中出现的机器码复制到网页对应框中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，点击注册激活，会出现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一行字符（激活码），</a:t>
            </a:r>
            <a:r>
              <a:rPr lang="zh-CN" altLang="en-US" sz="2400" u="sng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将激活码复制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粘贴到激活对话框中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，即可完成注册激活。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1728" y="3263134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③安装：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292" y="222747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跳转到下载页面，下载对应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版本或者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版本的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0292" y="116180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打开网站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http://www.millisecond.com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点击右上角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sign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in, 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账号为你的邮箱，初次使用时请打开邀请邮件里的链接进行密码设置。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3621</Words>
  <Application>Microsoft Office PowerPoint</Application>
  <PresentationFormat>宽屏</PresentationFormat>
  <Paragraphs>567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仿宋</vt:lpstr>
      <vt:lpstr>黑体</vt:lpstr>
      <vt:lpstr>楷体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上节回顾：html, CSS, Javascript基本语法</vt:lpstr>
      <vt:lpstr>上节回顾：应用Bootstrap框架编写网页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418</cp:revision>
  <dcterms:created xsi:type="dcterms:W3CDTF">2017-11-20T01:11:00Z</dcterms:created>
  <dcterms:modified xsi:type="dcterms:W3CDTF">2018-12-13T08:24:54Z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